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6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8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859" r:id="rId2"/>
    <p:sldMasterId id="2147483744" r:id="rId3"/>
    <p:sldMasterId id="2147483780" r:id="rId4"/>
    <p:sldMasterId id="2147483838" r:id="rId5"/>
    <p:sldMasterId id="2147483713" r:id="rId6"/>
    <p:sldMasterId id="2147483674" r:id="rId7"/>
    <p:sldMasterId id="2147483897" r:id="rId8"/>
    <p:sldMasterId id="2147483960" r:id="rId9"/>
  </p:sldMasterIdLst>
  <p:notesMasterIdLst>
    <p:notesMasterId r:id="rId33"/>
  </p:notesMasterIdLst>
  <p:handoutMasterIdLst>
    <p:handoutMasterId r:id="rId34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7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8">
          <p15:clr>
            <a:srgbClr val="A4A3A4"/>
          </p15:clr>
        </p15:guide>
        <p15:guide id="2" orient="horz" pos="3600">
          <p15:clr>
            <a:srgbClr val="A4A3A4"/>
          </p15:clr>
        </p15:guide>
        <p15:guide id="3" orient="horz" pos="912" userDrawn="1">
          <p15:clr>
            <a:srgbClr val="A4A3A4"/>
          </p15:clr>
        </p15:guide>
        <p15:guide id="4" orient="horz" pos="3360">
          <p15:clr>
            <a:srgbClr val="A4A3A4"/>
          </p15:clr>
        </p15:guide>
        <p15:guide id="5" pos="5616">
          <p15:clr>
            <a:srgbClr val="A4A3A4"/>
          </p15:clr>
        </p15:guide>
        <p15:guide id="6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6A6A"/>
    <a:srgbClr val="E66618"/>
    <a:srgbClr val="307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35" autoAdjust="0"/>
    <p:restoredTop sz="94625" autoAdjust="0"/>
  </p:normalViewPr>
  <p:slideViewPr>
    <p:cSldViewPr>
      <p:cViewPr varScale="1">
        <p:scale>
          <a:sx n="95" d="100"/>
          <a:sy n="95" d="100"/>
        </p:scale>
        <p:origin x="648" y="176"/>
      </p:cViewPr>
      <p:guideLst>
        <p:guide orient="horz" pos="3408"/>
        <p:guide orient="horz" pos="3600"/>
        <p:guide orient="horz" pos="912"/>
        <p:guide orient="horz" pos="3360"/>
        <p:guide pos="5616"/>
        <p:guide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34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24CCBF-31CF-4FCA-A5B4-50142834420A}" type="datetimeFigureOut">
              <a:rPr lang="en-US" smtClean="0"/>
              <a:t>11/16/19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895618-5249-4F12-80E4-2F3A0FD18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110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4B720-C9F6-4BFC-BC5C-B1B8D70204DA}" type="datetimeFigureOut">
              <a:rPr lang="en-US" smtClean="0"/>
              <a:t>11/16/19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003D02-7E89-4EBF-B123-9C334E1BF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904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Source: Bureau of Labor Statistics.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03D02-7E89-4EBF-B123-9C334E1BFEF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288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Gray BG, Title &amp; Sub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2766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429000"/>
            <a:ext cx="51054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28600" y="4114800"/>
            <a:ext cx="5105400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  <p:sp>
        <p:nvSpPr>
          <p:cNvPr id="6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15602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Gray BG, Title &amp; Subtit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733800" y="4260273"/>
            <a:ext cx="5181600" cy="6927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  <p:sp>
        <p:nvSpPr>
          <p:cNvPr id="9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480686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Gray BG, Title-Onl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581400"/>
            <a:ext cx="51054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  <p:sp>
        <p:nvSpPr>
          <p:cNvPr id="5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33682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Gray BG, Title-Onl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hoto Credit3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  <p:sp>
        <p:nvSpPr>
          <p:cNvPr id="5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833503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SimpleTitle&amp;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0" y="2130426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6A6A6A"/>
                </a:solidFill>
                <a:latin typeface="ArumSans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  <p:sp>
        <p:nvSpPr>
          <p:cNvPr id="6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85992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Text abov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2906714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  <p:sp>
        <p:nvSpPr>
          <p:cNvPr id="6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075564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Title abov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2775099"/>
            <a:ext cx="7772400" cy="1362075"/>
          </a:xfrm>
          <a:prstGeom prst="rect">
            <a:avLst/>
          </a:prstGeom>
        </p:spPr>
        <p:txBody>
          <a:bodyPr anchor="b" anchorCtr="0"/>
          <a:lstStyle>
            <a:lvl1pPr algn="l">
              <a:spcBef>
                <a:spcPts val="480"/>
              </a:spcBef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4138613"/>
            <a:ext cx="7772400" cy="1500187"/>
          </a:xfrm>
          <a:prstGeom prst="rect">
            <a:avLst/>
          </a:prstGeo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  <p:sp>
        <p:nvSpPr>
          <p:cNvPr id="5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307410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Gray BG, Title &amp; Sub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2766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429000"/>
            <a:ext cx="51054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28600" y="4114800"/>
            <a:ext cx="5105400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  <p:sp>
        <p:nvSpPr>
          <p:cNvPr id="6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05600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004973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Gray BG, Title &amp; Subtit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733800" y="4260273"/>
            <a:ext cx="5181600" cy="6927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  <p:sp>
        <p:nvSpPr>
          <p:cNvPr id="6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05600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384814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Gray BG, Title Onl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581400"/>
            <a:ext cx="51054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  <p:sp>
        <p:nvSpPr>
          <p:cNvPr id="5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069168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Gray BG, Title Onl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  <p:sp>
        <p:nvSpPr>
          <p:cNvPr id="5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07617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SimpleTitle&amp;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0" y="2130426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1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6A6A6A"/>
                </a:solidFill>
                <a:latin typeface="ArumSans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  <p:sp>
        <p:nvSpPr>
          <p:cNvPr id="7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235527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Text abov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2906714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  <p:sp>
        <p:nvSpPr>
          <p:cNvPr id="6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229479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Title abov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2775099"/>
            <a:ext cx="7772400" cy="1362075"/>
          </a:xfrm>
          <a:prstGeom prst="rect">
            <a:avLst/>
          </a:prstGeom>
        </p:spPr>
        <p:txBody>
          <a:bodyPr anchor="b" anchorCtr="0"/>
          <a:lstStyle>
            <a:lvl1pPr algn="l">
              <a:spcBef>
                <a:spcPts val="480"/>
              </a:spcBef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4138613"/>
            <a:ext cx="7772400" cy="1500187"/>
          </a:xfrm>
          <a:prstGeom prst="rect">
            <a:avLst/>
          </a:prstGeo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  <p:sp>
        <p:nvSpPr>
          <p:cNvPr id="5" name="Copyright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6955695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Jump Link"/>
          <p:cNvSpPr>
            <a:spLocks noGrp="1"/>
          </p:cNvSpPr>
          <p:nvPr>
            <p:ph type="body" sz="quarter" idx="16" hasCustomPrompt="1"/>
          </p:nvPr>
        </p:nvSpPr>
        <p:spPr>
          <a:xfrm>
            <a:off x="3886200" y="6553200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Jump to long image description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80104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Six Content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39762"/>
          </a:xfrm>
          <a:prstGeom prst="rect">
            <a:avLst/>
          </a:prstGeom>
        </p:spPr>
        <p:txBody>
          <a:bodyPr/>
          <a:lstStyle>
            <a:lvl1pPr>
              <a:defRPr lang="en-US" sz="36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1"/>
          <p:cNvSpPr>
            <a:spLocks noGrp="1"/>
          </p:cNvSpPr>
          <p:nvPr>
            <p:ph sz="quarter" idx="12"/>
          </p:nvPr>
        </p:nvSpPr>
        <p:spPr>
          <a:xfrm>
            <a:off x="533400" y="1066800"/>
            <a:ext cx="8153400" cy="8382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2011680"/>
            <a:ext cx="8153400" cy="7620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4"/>
          </p:nvPr>
        </p:nvSpPr>
        <p:spPr>
          <a:xfrm>
            <a:off x="533400" y="2880360"/>
            <a:ext cx="8153400" cy="6858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4"/>
          <p:cNvSpPr>
            <a:spLocks noGrp="1"/>
          </p:cNvSpPr>
          <p:nvPr>
            <p:ph sz="quarter" idx="15"/>
          </p:nvPr>
        </p:nvSpPr>
        <p:spPr>
          <a:xfrm>
            <a:off x="533400" y="3672840"/>
            <a:ext cx="8153400" cy="8382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5"/>
          <p:cNvSpPr>
            <a:spLocks noGrp="1"/>
          </p:cNvSpPr>
          <p:nvPr>
            <p:ph sz="quarter" idx="10"/>
          </p:nvPr>
        </p:nvSpPr>
        <p:spPr>
          <a:xfrm>
            <a:off x="533400" y="4617720"/>
            <a:ext cx="8153400" cy="9144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6"/>
          <p:cNvSpPr>
            <a:spLocks noGrp="1"/>
          </p:cNvSpPr>
          <p:nvPr>
            <p:ph sz="quarter" idx="11"/>
          </p:nvPr>
        </p:nvSpPr>
        <p:spPr>
          <a:xfrm>
            <a:off x="533400" y="5638800"/>
            <a:ext cx="8153400" cy="7620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hoto Credit"/>
          <p:cNvSpPr>
            <a:spLocks noGrp="1"/>
          </p:cNvSpPr>
          <p:nvPr>
            <p:ph type="body" sz="quarter" idx="16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5620235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Title"/>
          <p:cNvSpPr>
            <a:spLocks noGrp="1"/>
          </p:cNvSpPr>
          <p:nvPr>
            <p:ph type="title"/>
          </p:nvPr>
        </p:nvSpPr>
        <p:spPr>
          <a:xfrm>
            <a:off x="-1" y="228600"/>
            <a:ext cx="9144001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8600" cy="561594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561594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3817620" y="6529450"/>
            <a:ext cx="150876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Jump to long image description(s)</a:t>
            </a:r>
          </a:p>
        </p:txBody>
      </p:sp>
      <p:sp>
        <p:nvSpPr>
          <p:cNvPr id="10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1187976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Two-Up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>
          <a:xfrm>
            <a:off x="457201" y="1600200"/>
            <a:ext cx="4040188" cy="4912202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4"/>
          </p:nvPr>
        </p:nvSpPr>
        <p:spPr>
          <a:xfrm>
            <a:off x="4645026" y="1600200"/>
            <a:ext cx="4041775" cy="4912202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3817620" y="6529450"/>
            <a:ext cx="150876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Jump to long image description(s)</a:t>
            </a:r>
          </a:p>
        </p:txBody>
      </p:sp>
      <p:sp>
        <p:nvSpPr>
          <p:cNvPr id="12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8740734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4-up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>
          <a:xfrm>
            <a:off x="457201" y="1600200"/>
            <a:ext cx="4040188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4"/>
          </p:nvPr>
        </p:nvSpPr>
        <p:spPr>
          <a:xfrm>
            <a:off x="4645026" y="1600200"/>
            <a:ext cx="4041775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Header 3"/>
          <p:cNvSpPr>
            <a:spLocks noGrp="1"/>
          </p:cNvSpPr>
          <p:nvPr>
            <p:ph type="body" sz="quarter" idx="12"/>
          </p:nvPr>
        </p:nvSpPr>
        <p:spPr>
          <a:xfrm>
            <a:off x="457200" y="35814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4"/>
          </p:nvPr>
        </p:nvSpPr>
        <p:spPr>
          <a:xfrm>
            <a:off x="457200" y="4191000"/>
            <a:ext cx="4040188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Header 4"/>
          <p:cNvSpPr>
            <a:spLocks noGrp="1"/>
          </p:cNvSpPr>
          <p:nvPr>
            <p:ph type="body" sz="quarter" idx="13"/>
          </p:nvPr>
        </p:nvSpPr>
        <p:spPr>
          <a:xfrm>
            <a:off x="4648200" y="35814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quarter" idx="15"/>
          </p:nvPr>
        </p:nvSpPr>
        <p:spPr>
          <a:xfrm>
            <a:off x="4645025" y="4191000"/>
            <a:ext cx="4041775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Jump Link"/>
          <p:cNvSpPr>
            <a:spLocks noGrp="1"/>
          </p:cNvSpPr>
          <p:nvPr>
            <p:ph type="body" sz="quarter" idx="16" hasCustomPrompt="1"/>
          </p:nvPr>
        </p:nvSpPr>
        <p:spPr>
          <a:xfrm>
            <a:off x="3817620" y="5996050"/>
            <a:ext cx="150876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Jump to long image description(s)</a:t>
            </a:r>
          </a:p>
        </p:txBody>
      </p:sp>
      <p:sp>
        <p:nvSpPr>
          <p:cNvPr id="1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5873770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Content with Lef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457201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457201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3575050" y="304800"/>
            <a:ext cx="5111751" cy="6179819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5445125" y="6488875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Jump to long image description</a:t>
            </a:r>
          </a:p>
        </p:txBody>
      </p:sp>
      <p:sp>
        <p:nvSpPr>
          <p:cNvPr id="8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9750495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Content with Righ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5678487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5678487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304800"/>
            <a:ext cx="5111751" cy="6179819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2327275" y="6488875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Jump to long image description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4910042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1828800" y="5253037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4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1828800" y="5895975"/>
            <a:ext cx="5486400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1"/>
          <p:cNvSpPr>
            <a:spLocks noGrp="1"/>
          </p:cNvSpPr>
          <p:nvPr>
            <p:ph type="pic" idx="1"/>
          </p:nvPr>
        </p:nvSpPr>
        <p:spPr>
          <a:xfrm>
            <a:off x="1028700" y="128650"/>
            <a:ext cx="7086600" cy="49446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7" name="Jump Link"/>
          <p:cNvSpPr>
            <a:spLocks noGrp="1"/>
          </p:cNvSpPr>
          <p:nvPr>
            <p:ph type="body" sz="quarter" idx="16" hasCustomPrompt="1"/>
          </p:nvPr>
        </p:nvSpPr>
        <p:spPr>
          <a:xfrm>
            <a:off x="3886200" y="5081650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Jump to long image description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326611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Title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-2251" y="228600"/>
            <a:ext cx="9172252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Media Placeholder 1"/>
          <p:cNvSpPr>
            <a:spLocks noGrp="1"/>
          </p:cNvSpPr>
          <p:nvPr>
            <p:ph type="media" sz="quarter" idx="11"/>
          </p:nvPr>
        </p:nvSpPr>
        <p:spPr>
          <a:xfrm>
            <a:off x="0" y="1066799"/>
            <a:ext cx="9144000" cy="531595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Video Credit"/>
          <p:cNvSpPr>
            <a:spLocks noGrp="1"/>
          </p:cNvSpPr>
          <p:nvPr>
            <p:ph type="body" sz="quarter" idx="12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Video Credit Here</a:t>
            </a:r>
          </a:p>
        </p:txBody>
      </p:sp>
    </p:spTree>
    <p:extLst>
      <p:ext uri="{BB962C8B-B14F-4D97-AF65-F5344CB8AC3E}">
        <p14:creationId xmlns:p14="http://schemas.microsoft.com/office/powerpoint/2010/main" val="198741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28">
          <p15:clr>
            <a:srgbClr val="FBAE40"/>
          </p15:clr>
        </p15:guide>
        <p15:guide id="3" pos="513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Jump Link"/>
          <p:cNvSpPr>
            <a:spLocks noGrp="1"/>
          </p:cNvSpPr>
          <p:nvPr>
            <p:ph type="body" sz="quarter" idx="16" hasCustomPrompt="1"/>
          </p:nvPr>
        </p:nvSpPr>
        <p:spPr>
          <a:xfrm>
            <a:off x="3886200" y="6553200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Jump to long image description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86265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Six Content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39762"/>
          </a:xfrm>
          <a:prstGeom prst="rect">
            <a:avLst/>
          </a:prstGeom>
        </p:spPr>
        <p:txBody>
          <a:bodyPr/>
          <a:lstStyle>
            <a:lvl1pPr>
              <a:defRPr lang="en-US" sz="36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1"/>
          <p:cNvSpPr>
            <a:spLocks noGrp="1"/>
          </p:cNvSpPr>
          <p:nvPr>
            <p:ph sz="quarter" idx="12"/>
          </p:nvPr>
        </p:nvSpPr>
        <p:spPr>
          <a:xfrm>
            <a:off x="533400" y="1066800"/>
            <a:ext cx="8153400" cy="8382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2011680"/>
            <a:ext cx="8153400" cy="7620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4"/>
          </p:nvPr>
        </p:nvSpPr>
        <p:spPr>
          <a:xfrm>
            <a:off x="533400" y="2880360"/>
            <a:ext cx="8153400" cy="6858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4"/>
          <p:cNvSpPr>
            <a:spLocks noGrp="1"/>
          </p:cNvSpPr>
          <p:nvPr>
            <p:ph sz="quarter" idx="15"/>
          </p:nvPr>
        </p:nvSpPr>
        <p:spPr>
          <a:xfrm>
            <a:off x="533400" y="3672840"/>
            <a:ext cx="8153400" cy="8382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5"/>
          <p:cNvSpPr>
            <a:spLocks noGrp="1"/>
          </p:cNvSpPr>
          <p:nvPr>
            <p:ph sz="quarter" idx="10"/>
          </p:nvPr>
        </p:nvSpPr>
        <p:spPr>
          <a:xfrm>
            <a:off x="533400" y="4617720"/>
            <a:ext cx="8153400" cy="9144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6"/>
          <p:cNvSpPr>
            <a:spLocks noGrp="1"/>
          </p:cNvSpPr>
          <p:nvPr>
            <p:ph sz="quarter" idx="11"/>
          </p:nvPr>
        </p:nvSpPr>
        <p:spPr>
          <a:xfrm>
            <a:off x="533400" y="5638800"/>
            <a:ext cx="8153400" cy="7620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hoto Credit"/>
          <p:cNvSpPr>
            <a:spLocks noGrp="1"/>
          </p:cNvSpPr>
          <p:nvPr>
            <p:ph type="body" sz="quarter" idx="16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9624449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Title"/>
          <p:cNvSpPr>
            <a:spLocks noGrp="1"/>
          </p:cNvSpPr>
          <p:nvPr>
            <p:ph type="title"/>
          </p:nvPr>
        </p:nvSpPr>
        <p:spPr>
          <a:xfrm>
            <a:off x="-1" y="228600"/>
            <a:ext cx="9144001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8600" cy="561594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561594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3817620" y="6529450"/>
            <a:ext cx="150876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Jump to long image description(s)</a:t>
            </a:r>
          </a:p>
        </p:txBody>
      </p:sp>
      <p:sp>
        <p:nvSpPr>
          <p:cNvPr id="10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3194019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Two-Up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>
          <a:xfrm>
            <a:off x="457201" y="1600200"/>
            <a:ext cx="4040188" cy="4912202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4"/>
          </p:nvPr>
        </p:nvSpPr>
        <p:spPr>
          <a:xfrm>
            <a:off x="4645026" y="1600200"/>
            <a:ext cx="4041775" cy="4912202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3817620" y="6529450"/>
            <a:ext cx="150876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Jump to long image description(s)</a:t>
            </a:r>
          </a:p>
        </p:txBody>
      </p:sp>
      <p:sp>
        <p:nvSpPr>
          <p:cNvPr id="12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7505567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4-up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>
          <a:xfrm>
            <a:off x="457201" y="1600200"/>
            <a:ext cx="4040188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4"/>
          </p:nvPr>
        </p:nvSpPr>
        <p:spPr>
          <a:xfrm>
            <a:off x="4645026" y="1600200"/>
            <a:ext cx="4041775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Header 3"/>
          <p:cNvSpPr>
            <a:spLocks noGrp="1"/>
          </p:cNvSpPr>
          <p:nvPr>
            <p:ph type="body" sz="quarter" idx="12"/>
          </p:nvPr>
        </p:nvSpPr>
        <p:spPr>
          <a:xfrm>
            <a:off x="457200" y="35814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4"/>
          </p:nvPr>
        </p:nvSpPr>
        <p:spPr>
          <a:xfrm>
            <a:off x="457200" y="4191000"/>
            <a:ext cx="4040188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Header 4"/>
          <p:cNvSpPr>
            <a:spLocks noGrp="1"/>
          </p:cNvSpPr>
          <p:nvPr>
            <p:ph type="body" sz="quarter" idx="13"/>
          </p:nvPr>
        </p:nvSpPr>
        <p:spPr>
          <a:xfrm>
            <a:off x="4648200" y="35814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quarter" idx="15"/>
          </p:nvPr>
        </p:nvSpPr>
        <p:spPr>
          <a:xfrm>
            <a:off x="4645025" y="4191000"/>
            <a:ext cx="4041775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Jump Link"/>
          <p:cNvSpPr>
            <a:spLocks noGrp="1"/>
          </p:cNvSpPr>
          <p:nvPr>
            <p:ph type="body" sz="quarter" idx="16" hasCustomPrompt="1"/>
          </p:nvPr>
        </p:nvSpPr>
        <p:spPr>
          <a:xfrm>
            <a:off x="3817620" y="5996050"/>
            <a:ext cx="150876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Jump to long image description(s)</a:t>
            </a:r>
          </a:p>
        </p:txBody>
      </p:sp>
      <p:sp>
        <p:nvSpPr>
          <p:cNvPr id="1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0207924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Content with Lef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457201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457201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3575050" y="304800"/>
            <a:ext cx="5111751" cy="6179819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5445125" y="6488875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Jump to long image description</a:t>
            </a:r>
          </a:p>
        </p:txBody>
      </p:sp>
      <p:sp>
        <p:nvSpPr>
          <p:cNvPr id="8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4853900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Content with Righ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5678487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5678487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304800"/>
            <a:ext cx="5111751" cy="6179819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2327275" y="6488875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Jump to long image description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9164351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1828800" y="5253037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4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1828800" y="5895975"/>
            <a:ext cx="5486400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1"/>
          <p:cNvSpPr>
            <a:spLocks noGrp="1"/>
          </p:cNvSpPr>
          <p:nvPr>
            <p:ph type="pic" idx="1"/>
          </p:nvPr>
        </p:nvSpPr>
        <p:spPr>
          <a:xfrm>
            <a:off x="1028700" y="128650"/>
            <a:ext cx="7086600" cy="49446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7" name="Jump Link"/>
          <p:cNvSpPr>
            <a:spLocks noGrp="1"/>
          </p:cNvSpPr>
          <p:nvPr>
            <p:ph type="body" sz="quarter" idx="16" hasCustomPrompt="1"/>
          </p:nvPr>
        </p:nvSpPr>
        <p:spPr>
          <a:xfrm>
            <a:off x="3886200" y="5081650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Jump to long image description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1579501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Title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-2251" y="228600"/>
            <a:ext cx="9172252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1"/>
          </p:nvPr>
        </p:nvSpPr>
        <p:spPr>
          <a:xfrm>
            <a:off x="0" y="1066799"/>
            <a:ext cx="9144000" cy="531595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Video Credit"/>
          <p:cNvSpPr>
            <a:spLocks noGrp="1"/>
          </p:cNvSpPr>
          <p:nvPr>
            <p:ph type="body" sz="quarter" idx="12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Video Credit Here</a:t>
            </a:r>
          </a:p>
        </p:txBody>
      </p:sp>
    </p:spTree>
    <p:extLst>
      <p:ext uri="{BB962C8B-B14F-4D97-AF65-F5344CB8AC3E}">
        <p14:creationId xmlns:p14="http://schemas.microsoft.com/office/powerpoint/2010/main" val="24692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28">
          <p15:clr>
            <a:srgbClr val="FBAE40"/>
          </p15:clr>
        </p15:guide>
        <p15:guide id="3" pos="5136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Tagline-Gray BG, Title &amp; Sub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2766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429000"/>
            <a:ext cx="51054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28600" y="4114800"/>
            <a:ext cx="5105400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0049732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Tagline-Gray BG, Title &amp; Subtit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733800" y="4260273"/>
            <a:ext cx="5181600" cy="6927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3848148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Tagline-Gray BG, Title Onl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581400"/>
            <a:ext cx="51054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0691689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Tagline-Gray BG, Title Onl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076172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agline-SimpleTitle&amp;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0" y="2130426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1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6A6A6A"/>
                </a:solidFill>
                <a:latin typeface="ArumSans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2355271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agline-Text abov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2906714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2294791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agline-Title abov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2775099"/>
            <a:ext cx="7772400" cy="1362075"/>
          </a:xfrm>
          <a:prstGeom prst="rect">
            <a:avLst/>
          </a:prstGeom>
        </p:spPr>
        <p:txBody>
          <a:bodyPr anchor="b" anchorCtr="0"/>
          <a:lstStyle>
            <a:lvl1pPr algn="l">
              <a:spcBef>
                <a:spcPts val="480"/>
              </a:spcBef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4138613"/>
            <a:ext cx="7772400" cy="1500187"/>
          </a:xfrm>
          <a:prstGeom prst="rect">
            <a:avLst/>
          </a:prstGeo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6955695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Gray BG, Title &amp; Subtitle Left1_Title &amp; Sub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2766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429000"/>
            <a:ext cx="51054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28600" y="4114800"/>
            <a:ext cx="5105400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0049732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Gray BG, Title &amp; Subtitle Left1_Title &amp; Subtit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733800" y="4260273"/>
            <a:ext cx="5181600" cy="6927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3848148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Gray BG, Title Onl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581400"/>
            <a:ext cx="51054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0691689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Gray BG, Title Onl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076172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SimpleTitle&amp;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0" y="2130426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6A6A6A"/>
                </a:solidFill>
                <a:latin typeface="ArumSans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23552719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Text abov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906714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2294791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Title abov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2775099"/>
            <a:ext cx="7772400" cy="1362075"/>
          </a:xfrm>
          <a:prstGeom prst="rect">
            <a:avLst/>
          </a:prstGeom>
        </p:spPr>
        <p:txBody>
          <a:bodyPr anchor="b" anchorCtr="0"/>
          <a:lstStyle>
            <a:lvl1pPr algn="l">
              <a:spcBef>
                <a:spcPts val="480"/>
              </a:spcBef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4138613"/>
            <a:ext cx="7772400" cy="1500187"/>
          </a:xfrm>
          <a:prstGeom prst="rect">
            <a:avLst/>
          </a:prstGeo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6955695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lide Title abov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1066800" y="1524000"/>
            <a:ext cx="7048500" cy="1470025"/>
          </a:xfrm>
          <a:prstGeom prst="rect">
            <a:avLst/>
          </a:prstGeom>
        </p:spPr>
        <p:txBody>
          <a:bodyPr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1"/>
          <p:cNvSpPr>
            <a:spLocks noGrp="1"/>
          </p:cNvSpPr>
          <p:nvPr>
            <p:ph type="subTitle" idx="1"/>
          </p:nvPr>
        </p:nvSpPr>
        <p:spPr>
          <a:xfrm>
            <a:off x="1066800" y="29718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8872374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lue Slide Text abov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722313" y="2643186"/>
            <a:ext cx="7202487" cy="1362075"/>
          </a:xfrm>
          <a:prstGeom prst="rect">
            <a:avLst/>
          </a:prstGeom>
        </p:spPr>
        <p:txBody>
          <a:bodyPr anchor="t"/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722313" y="1143000"/>
            <a:ext cx="7202487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53150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_Appendix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Jump Link"/>
          <p:cNvSpPr>
            <a:spLocks noGrp="1"/>
          </p:cNvSpPr>
          <p:nvPr>
            <p:ph type="body" sz="quarter" idx="11" hasCustomPrompt="1"/>
          </p:nvPr>
        </p:nvSpPr>
        <p:spPr>
          <a:xfrm>
            <a:off x="3467100" y="6629400"/>
            <a:ext cx="2209800" cy="152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Jump back to slide containing original image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57200" y="1066800"/>
            <a:ext cx="8229600" cy="5562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175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_Appendix_2-up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57200" y="1600200"/>
            <a:ext cx="4038600" cy="4800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11797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648200" y="1600200"/>
            <a:ext cx="4114800" cy="4800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Jump link"/>
          <p:cNvSpPr>
            <a:spLocks noGrp="1"/>
          </p:cNvSpPr>
          <p:nvPr>
            <p:ph type="body" sz="quarter" idx="13" hasCustomPrompt="1"/>
          </p:nvPr>
        </p:nvSpPr>
        <p:spPr>
          <a:xfrm>
            <a:off x="3467100" y="6629400"/>
            <a:ext cx="2209800" cy="152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Jump back to slide containing original image</a:t>
            </a:r>
          </a:p>
        </p:txBody>
      </p:sp>
    </p:spTree>
    <p:extLst>
      <p:ext uri="{BB962C8B-B14F-4D97-AF65-F5344CB8AC3E}">
        <p14:creationId xmlns:p14="http://schemas.microsoft.com/office/powerpoint/2010/main" val="394921454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_Appendix_4-up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457200" y="1600200"/>
            <a:ext cx="4038600" cy="19812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4648200" y="1600200"/>
            <a:ext cx="4038600" cy="19812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Header 3"/>
          <p:cNvSpPr>
            <a:spLocks noGrp="1"/>
          </p:cNvSpPr>
          <p:nvPr>
            <p:ph type="body" sz="quarter" idx="12"/>
          </p:nvPr>
        </p:nvSpPr>
        <p:spPr>
          <a:xfrm>
            <a:off x="457200" y="37338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57200" y="4343400"/>
            <a:ext cx="4038600" cy="2133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Header 4"/>
          <p:cNvSpPr>
            <a:spLocks noGrp="1"/>
          </p:cNvSpPr>
          <p:nvPr>
            <p:ph type="body" sz="quarter" idx="13"/>
          </p:nvPr>
        </p:nvSpPr>
        <p:spPr>
          <a:xfrm>
            <a:off x="4648200" y="37338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648200" y="4343400"/>
            <a:ext cx="4038600" cy="2133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Jump Link"/>
          <p:cNvSpPr>
            <a:spLocks noGrp="1"/>
          </p:cNvSpPr>
          <p:nvPr>
            <p:ph type="body" sz="quarter" idx="11" hasCustomPrompt="1"/>
          </p:nvPr>
        </p:nvSpPr>
        <p:spPr>
          <a:xfrm>
            <a:off x="3467100" y="6629400"/>
            <a:ext cx="2209800" cy="152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Jump back to slide containing original image</a:t>
            </a:r>
          </a:p>
        </p:txBody>
      </p:sp>
    </p:spTree>
    <p:extLst>
      <p:ext uri="{BB962C8B-B14F-4D97-AF65-F5344CB8AC3E}">
        <p14:creationId xmlns:p14="http://schemas.microsoft.com/office/powerpoint/2010/main" val="36562608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Bar Footer_Appendix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Jump Link"/>
          <p:cNvSpPr>
            <a:spLocks noGrp="1"/>
          </p:cNvSpPr>
          <p:nvPr>
            <p:ph type="body" sz="quarter" idx="11" hasCustomPrompt="1"/>
          </p:nvPr>
        </p:nvSpPr>
        <p:spPr>
          <a:xfrm>
            <a:off x="3467100" y="6477000"/>
            <a:ext cx="2209800" cy="152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Jump back to slide containing original image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57200" y="990600"/>
            <a:ext cx="8229600" cy="54102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369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Bar Footer_Appendix_2-up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57200" y="1600200"/>
            <a:ext cx="4038600" cy="4800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11797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648200" y="1600200"/>
            <a:ext cx="4114800" cy="4800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Jump link"/>
          <p:cNvSpPr>
            <a:spLocks noGrp="1"/>
          </p:cNvSpPr>
          <p:nvPr>
            <p:ph type="body" sz="quarter" idx="13" hasCustomPrompt="1"/>
          </p:nvPr>
        </p:nvSpPr>
        <p:spPr>
          <a:xfrm>
            <a:off x="3467100" y="6477000"/>
            <a:ext cx="2209800" cy="152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Jump back to slide containing original image</a:t>
            </a:r>
          </a:p>
        </p:txBody>
      </p:sp>
    </p:spTree>
    <p:extLst>
      <p:ext uri="{BB962C8B-B14F-4D97-AF65-F5344CB8AC3E}">
        <p14:creationId xmlns:p14="http://schemas.microsoft.com/office/powerpoint/2010/main" val="10997478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Bar Footer_Appendix_4-up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457200" y="1600200"/>
            <a:ext cx="4038600" cy="19812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4648200" y="1600200"/>
            <a:ext cx="4038600" cy="19812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Header 3"/>
          <p:cNvSpPr>
            <a:spLocks noGrp="1"/>
          </p:cNvSpPr>
          <p:nvPr>
            <p:ph type="body" sz="quarter" idx="12"/>
          </p:nvPr>
        </p:nvSpPr>
        <p:spPr>
          <a:xfrm>
            <a:off x="457200" y="36576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57200" y="4267200"/>
            <a:ext cx="4038600" cy="2133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Header 4"/>
          <p:cNvSpPr>
            <a:spLocks noGrp="1"/>
          </p:cNvSpPr>
          <p:nvPr>
            <p:ph type="body" sz="quarter" idx="13"/>
          </p:nvPr>
        </p:nvSpPr>
        <p:spPr>
          <a:xfrm>
            <a:off x="4648200" y="36576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648200" y="4267200"/>
            <a:ext cx="4038600" cy="2133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Jump Link"/>
          <p:cNvSpPr>
            <a:spLocks noGrp="1"/>
          </p:cNvSpPr>
          <p:nvPr>
            <p:ph type="body" sz="quarter" idx="11" hasCustomPrompt="1"/>
          </p:nvPr>
        </p:nvSpPr>
        <p:spPr>
          <a:xfrm>
            <a:off x="3467100" y="6477000"/>
            <a:ext cx="2209800" cy="152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Jump back to slide containing original image</a:t>
            </a:r>
          </a:p>
        </p:txBody>
      </p:sp>
    </p:spTree>
    <p:extLst>
      <p:ext uri="{BB962C8B-B14F-4D97-AF65-F5344CB8AC3E}">
        <p14:creationId xmlns:p14="http://schemas.microsoft.com/office/powerpoint/2010/main" val="3112378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3.gif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4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H Logo" descr="Logo: McGraw-Hill Education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762000" cy="762000"/>
          </a:xfrm>
          <a:prstGeom prst="rect">
            <a:avLst/>
          </a:prstGeom>
        </p:spPr>
      </p:pic>
      <p:sp>
        <p:nvSpPr>
          <p:cNvPr id="13" name="Red Bar"/>
          <p:cNvSpPr/>
          <p:nvPr userDrawn="1"/>
        </p:nvSpPr>
        <p:spPr>
          <a:xfrm>
            <a:off x="0" y="6248400"/>
            <a:ext cx="9144000" cy="503767"/>
          </a:xfrm>
          <a:prstGeom prst="rect">
            <a:avLst/>
          </a:prstGeom>
          <a:solidFill>
            <a:srgbClr val="C30C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2" name="MH Tagline" descr="Tagline: Because learning changes everything.™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81" y="6351925"/>
            <a:ext cx="3223119" cy="27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235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33" r:id="rId5"/>
    <p:sldLayoutId id="2147483734" r:id="rId6"/>
    <p:sldLayoutId id="2147483914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r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H Logo" descr="Logo: McGraw-Hill Education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762000" cy="762000"/>
          </a:xfrm>
          <a:prstGeom prst="rect">
            <a:avLst/>
          </a:prstGeom>
        </p:spPr>
      </p:pic>
      <p:pic>
        <p:nvPicPr>
          <p:cNvPr id="2" name="MH Tagline" descr="Tag line: Because learning changes everything™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57775"/>
            <a:ext cx="337185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950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pyright" descr="©McGraw-Hill Education"/>
          <p:cNvSpPr txBox="1">
            <a:spLocks/>
          </p:cNvSpPr>
          <p:nvPr userDrawn="1"/>
        </p:nvSpPr>
        <p:spPr>
          <a:xfrm>
            <a:off x="0" y="6705600"/>
            <a:ext cx="1371600" cy="152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3200" kern="1200" dirty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©McGraw-Hill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192571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896" r:id="rId2"/>
    <p:sldLayoutId id="2147483753" r:id="rId3"/>
    <p:sldLayoutId id="2147483908" r:id="rId4"/>
    <p:sldLayoutId id="2147483950" r:id="rId5"/>
    <p:sldLayoutId id="2147483757" r:id="rId6"/>
    <p:sldLayoutId id="2147483877" r:id="rId7"/>
    <p:sldLayoutId id="2147483761" r:id="rId8"/>
    <p:sldLayoutId id="2147483800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d Bar"/>
          <p:cNvSpPr/>
          <p:nvPr userDrawn="1"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C30C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0" name="Copyright" descr="©McGraw-Hill Education&#10;"/>
          <p:cNvSpPr txBox="1">
            <a:spLocks/>
          </p:cNvSpPr>
          <p:nvPr userDrawn="1"/>
        </p:nvSpPr>
        <p:spPr>
          <a:xfrm>
            <a:off x="0" y="6705600"/>
            <a:ext cx="1371600" cy="152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32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283304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pyright" descr="©McGraw-Hill Education&#10;"/>
          <p:cNvSpPr txBox="1"/>
          <p:nvPr userDrawn="1"/>
        </p:nvSpPr>
        <p:spPr>
          <a:xfrm>
            <a:off x="0" y="6642556"/>
            <a:ext cx="1295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6A6A6A"/>
                </a:solidFill>
              </a:rPr>
              <a:t>©McGraw-Hill Education</a:t>
            </a:r>
          </a:p>
        </p:txBody>
      </p:sp>
    </p:spTree>
    <p:extLst>
      <p:ext uri="{BB962C8B-B14F-4D97-AF65-F5344CB8AC3E}">
        <p14:creationId xmlns:p14="http://schemas.microsoft.com/office/powerpoint/2010/main" val="857642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Vectipede Rg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d bar"/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C30C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5" name="Copyright" descr="©McGraw-Hill Education."/>
          <p:cNvSpPr txBox="1"/>
          <p:nvPr userDrawn="1"/>
        </p:nvSpPr>
        <p:spPr>
          <a:xfrm>
            <a:off x="0" y="6629400"/>
            <a:ext cx="182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©McGraw-Hill </a:t>
            </a:r>
            <a:r>
              <a:rPr lang="en-US" sz="800" dirty="0" err="1">
                <a:solidFill>
                  <a:schemeClr val="bg1"/>
                </a:solidFill>
              </a:rPr>
              <a:t>EducationCopy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106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Vectipede Rg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070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MH BG Image"/>
          <p:cNvPicPr>
            <a:picLocks noChangeAspect="1"/>
          </p:cNvPicPr>
          <p:nvPr userDrawn="1"/>
        </p:nvPicPr>
        <p:blipFill rotWithShape="1">
          <a:blip r:embed="rId4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1821" y="1943668"/>
            <a:ext cx="8682180" cy="4914333"/>
          </a:xfrm>
          <a:prstGeom prst="rect">
            <a:avLst/>
          </a:prstGeom>
        </p:spPr>
      </p:pic>
      <p:sp>
        <p:nvSpPr>
          <p:cNvPr id="8" name="Copyright" descr="©McGraw-Hill Education"/>
          <p:cNvSpPr txBox="1"/>
          <p:nvPr userDrawn="1"/>
        </p:nvSpPr>
        <p:spPr>
          <a:xfrm>
            <a:off x="0" y="6629400"/>
            <a:ext cx="182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©McGraw-Hill Education</a:t>
            </a:r>
          </a:p>
        </p:txBody>
      </p:sp>
    </p:spTree>
    <p:extLst>
      <p:ext uri="{BB962C8B-B14F-4D97-AF65-F5344CB8AC3E}">
        <p14:creationId xmlns:p14="http://schemas.microsoft.com/office/powerpoint/2010/main" val="26361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769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pyright" descr="©McGraw-Hill Education"/>
          <p:cNvSpPr txBox="1">
            <a:spLocks/>
          </p:cNvSpPr>
          <p:nvPr userDrawn="1"/>
        </p:nvSpPr>
        <p:spPr>
          <a:xfrm>
            <a:off x="0" y="6705600"/>
            <a:ext cx="1371600" cy="152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3200" kern="1200" dirty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©McGraw-Hill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782738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6" r:id="rId2"/>
    <p:sldLayoutId id="2147483755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d Bar"/>
          <p:cNvSpPr/>
          <p:nvPr userDrawn="1"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C30C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1" name="Copyright" descr="©McGraw-Hill Education"/>
          <p:cNvSpPr txBox="1">
            <a:spLocks/>
          </p:cNvSpPr>
          <p:nvPr userDrawn="1"/>
        </p:nvSpPr>
        <p:spPr>
          <a:xfrm>
            <a:off x="0" y="6705600"/>
            <a:ext cx="1371600" cy="152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32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366522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7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US" dirty="0"/>
              <a:t>Unemployment</a:t>
            </a:r>
          </a:p>
        </p:txBody>
      </p:sp>
      <p:pic>
        <p:nvPicPr>
          <p:cNvPr id="5" name="Picture 4" descr="Cover of Macroeconomics, 13th edition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5603" y="1600200"/>
            <a:ext cx="3538397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193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/>
              <a:t>Unemployment and output are tightly linked – but the link is not perfect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533400" y="2011680"/>
            <a:ext cx="8153400" cy="1417320"/>
          </a:xfrm>
        </p:spPr>
        <p:txBody>
          <a:bodyPr/>
          <a:lstStyle/>
          <a:p>
            <a:pPr marL="341313" indent="-341313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dirty="0"/>
              <a:t>Unemployment is a lagging economic indicator</a:t>
            </a:r>
            <a:endParaRPr lang="en-US" sz="2000" dirty="0"/>
          </a:p>
          <a:p>
            <a:pPr marL="736600" lvl="1" indent="-336550">
              <a:lnSpc>
                <a:spcPct val="90000"/>
              </a:lnSpc>
              <a:buFont typeface="Arial" charset="0"/>
              <a:buChar char="–"/>
              <a:defRPr/>
            </a:pPr>
            <a:r>
              <a:rPr lang="en-US" dirty="0"/>
              <a:t>Can be a mistaken guide to policy</a:t>
            </a:r>
          </a:p>
          <a:p>
            <a:pPr marL="736600" lvl="1" indent="-336550">
              <a:lnSpc>
                <a:spcPct val="90000"/>
              </a:lnSpc>
              <a:buFont typeface="Arial" charset="0"/>
              <a:buChar char="–"/>
              <a:defRPr/>
            </a:pPr>
            <a:r>
              <a:rPr lang="en-US" dirty="0"/>
              <a:t>Rising GDP may be of little solace to those still without a job</a:t>
            </a:r>
            <a:endParaRPr lang="en-US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Costs of unemployment not equally distributed</a:t>
            </a:r>
          </a:p>
        </p:txBody>
      </p:sp>
    </p:spTree>
    <p:extLst>
      <p:ext uri="{BB962C8B-B14F-4D97-AF65-F5344CB8AC3E}">
        <p14:creationId xmlns:p14="http://schemas.microsoft.com/office/powerpoint/2010/main" val="2506026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Beveridge Curve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spcAft>
                <a:spcPts val="0"/>
              </a:spcAft>
              <a:defRPr/>
            </a:pPr>
            <a:r>
              <a:rPr lang="en-US" dirty="0"/>
              <a:t>Finding a job takes time</a:t>
            </a:r>
          </a:p>
          <a:p>
            <a:pPr>
              <a:spcAft>
                <a:spcPts val="0"/>
              </a:spcAft>
              <a:defRPr/>
            </a:pPr>
            <a:r>
              <a:rPr lang="en-US" dirty="0"/>
              <a:t>Job matching process illustrated by the Beveridge Curve which shows unemployment rate vs. number of job openings</a:t>
            </a:r>
          </a:p>
          <a:p>
            <a:pPr>
              <a:spcAft>
                <a:spcPts val="0"/>
              </a:spcAft>
              <a:defRPr/>
            </a:pPr>
            <a:r>
              <a:rPr lang="en-US" dirty="0"/>
              <a:t>During Great Recession and years following unemployment high, but job vacancies higher in period following recession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The figure shows monthly job openings on the y-axis and the unemployment rate on the x-axis for the US between 2000 and 2015. Three different times periods are highlighted. 2000 to 2008, 2009, and 2010-2015. Moving through time, the Beveridge Curve rotates outward along the x-axis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5800" y="1524000"/>
            <a:ext cx="4604084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000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Anatomy of Unemployment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533400" y="1066800"/>
            <a:ext cx="8153400" cy="51816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Five key characteristics of unemployment in the U.S.:</a:t>
            </a:r>
          </a:p>
          <a:p>
            <a:pPr marL="800100" lvl="1" indent="-457200">
              <a:lnSpc>
                <a:spcPct val="90000"/>
              </a:lnSpc>
              <a:buFontTx/>
              <a:buAutoNum type="arabicPeriod"/>
            </a:pPr>
            <a:r>
              <a:rPr lang="en-US" altLang="en-US" dirty="0"/>
              <a:t>There are large variations in unemployment rates across groups defined by age, race, or experience.</a:t>
            </a:r>
          </a:p>
          <a:p>
            <a:pPr marL="800100" lvl="1" indent="-457200">
              <a:lnSpc>
                <a:spcPct val="90000"/>
              </a:lnSpc>
              <a:buFontTx/>
              <a:buAutoNum type="arabicPeriod"/>
            </a:pPr>
            <a:r>
              <a:rPr lang="en-US" altLang="en-US" dirty="0"/>
              <a:t>There is high turnover in the labor market.  Flows into and out of employment and unemployment are high relative to the numbers of employed or unemployed.</a:t>
            </a:r>
          </a:p>
          <a:p>
            <a:pPr marL="800100" lvl="1" indent="-457200">
              <a:lnSpc>
                <a:spcPct val="90000"/>
              </a:lnSpc>
              <a:buFontTx/>
              <a:buAutoNum type="arabicPeriod"/>
            </a:pPr>
            <a:r>
              <a:rPr lang="en-US" altLang="en-US" dirty="0"/>
              <a:t>A significant part of this turnover is cyclical: Layoffs and separations are high during recessions, and voluntary quits are high during booms.</a:t>
            </a:r>
          </a:p>
          <a:p>
            <a:pPr marL="800100" lvl="1" indent="-457200">
              <a:lnSpc>
                <a:spcPct val="90000"/>
              </a:lnSpc>
              <a:buFontTx/>
              <a:buAutoNum type="arabicPeriod"/>
            </a:pPr>
            <a:r>
              <a:rPr lang="en-US" altLang="en-US" dirty="0"/>
              <a:t>Most people who become unemployed in any given month remain unemployed for only a short time.</a:t>
            </a:r>
          </a:p>
          <a:p>
            <a:pPr marL="800100" lvl="1" indent="-457200">
              <a:lnSpc>
                <a:spcPct val="90000"/>
              </a:lnSpc>
              <a:buFontTx/>
              <a:buAutoNum type="arabicPeriod"/>
            </a:pPr>
            <a:r>
              <a:rPr lang="en-US" altLang="en-US" dirty="0"/>
              <a:t>Much of the U.S. unemployment consists of people who will be unemployed for quite a long time.</a:t>
            </a:r>
          </a:p>
        </p:txBody>
      </p:sp>
    </p:spTree>
    <p:extLst>
      <p:ext uri="{BB962C8B-B14F-4D97-AF65-F5344CB8AC3E}">
        <p14:creationId xmlns:p14="http://schemas.microsoft.com/office/powerpoint/2010/main" val="2885653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Anatomy of Unemployment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en-US" dirty="0"/>
              <a:t>The size of the labor force (unemployed (U) + employed (E))is determined from surveys by the BLS</a:t>
            </a:r>
            <a:endParaRPr lang="en-US" alt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533400" y="2011680"/>
            <a:ext cx="8153400" cy="1493520"/>
          </a:xfrm>
        </p:spPr>
        <p:txBody>
          <a:bodyPr/>
          <a:lstStyle/>
          <a:p>
            <a:pPr marL="341313" indent="-341313"/>
            <a:r>
              <a:rPr lang="en-US" altLang="en-US" dirty="0"/>
              <a:t>Unemployed is one who is out of work </a:t>
            </a:r>
            <a:r>
              <a:rPr lang="en-US" altLang="en-US" u="sng" dirty="0"/>
              <a:t>and</a:t>
            </a:r>
            <a:r>
              <a:rPr lang="en-US" altLang="en-US" dirty="0"/>
              <a:t> who either</a:t>
            </a:r>
          </a:p>
          <a:p>
            <a:pPr marL="800100" lvl="1" indent="-457200">
              <a:buFontTx/>
              <a:buAutoNum type="arabicPeriod"/>
            </a:pPr>
            <a:r>
              <a:rPr lang="en-US" altLang="en-US" dirty="0"/>
              <a:t>Has actively looked for work during the previous 4 weeks </a:t>
            </a:r>
            <a:r>
              <a:rPr lang="en-US" altLang="en-US" u="sng" dirty="0"/>
              <a:t>OR</a:t>
            </a:r>
            <a:endParaRPr lang="en-US" altLang="en-US" dirty="0"/>
          </a:p>
          <a:p>
            <a:pPr marL="800100" lvl="1" indent="-457200">
              <a:buFontTx/>
              <a:buAutoNum type="arabicPeriod"/>
            </a:pPr>
            <a:r>
              <a:rPr lang="en-US" altLang="en-US" dirty="0"/>
              <a:t>Is waiting to be recalled to a job after having been laid off</a:t>
            </a:r>
          </a:p>
        </p:txBody>
      </p:sp>
      <p:sp>
        <p:nvSpPr>
          <p:cNvPr id="5" name="Rectangle 4"/>
          <p:cNvSpPr/>
          <p:nvPr/>
        </p:nvSpPr>
        <p:spPr>
          <a:xfrm>
            <a:off x="1066800" y="6172200"/>
            <a:ext cx="7315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Helvetica" charset="0"/>
              </a:rPr>
              <a:t>Source: Bureau of Labor Statistics</a:t>
            </a:r>
            <a:endParaRPr lang="en-US" sz="1400" dirty="0">
              <a:effectLst/>
              <a:latin typeface="Helvetica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28163"/>
              </p:ext>
            </p:extLst>
          </p:nvPr>
        </p:nvGraphicFramePr>
        <p:xfrm>
          <a:off x="1066800" y="3657600"/>
          <a:ext cx="7010400" cy="24942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206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4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481">
                <a:tc gridSpan="2">
                  <a:txBody>
                    <a:bodyPr/>
                    <a:lstStyle/>
                    <a:p>
                      <a:r>
                        <a:rPr lang="en-US" sz="1800" b="1" dirty="0">
                          <a:latin typeface="+mn-lt"/>
                        </a:rPr>
                        <a:t>Table 7-1: U.S. Labor Force and Unemployment, 2015</a:t>
                      </a:r>
                    </a:p>
                    <a:p>
                      <a:r>
                        <a:rPr lang="en-US" sz="1800" b="0" dirty="0">
                          <a:latin typeface="+mn-lt"/>
                        </a:rPr>
                        <a:t>(Millions of Persons 16 Years and Over)</a:t>
                      </a:r>
                      <a:endParaRPr lang="en-US" sz="1800" b="0" dirty="0">
                        <a:effectLst/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+mn-lt"/>
                        </a:rPr>
                        <a:t>Working-age</a:t>
                      </a:r>
                      <a:r>
                        <a:rPr lang="en-US" baseline="0" dirty="0">
                          <a:latin typeface="+mn-lt"/>
                        </a:rPr>
                        <a:t> population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+mn-lt"/>
                        </a:rPr>
                        <a:t>250.8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+mn-lt"/>
                        </a:rPr>
                        <a:t>  Labor force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+mn-lt"/>
                        </a:rPr>
                        <a:t>157.1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+mn-lt"/>
                        </a:rPr>
                        <a:t>      Employed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+mn-lt"/>
                        </a:rPr>
                        <a:t>148.8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+mn-lt"/>
                        </a:rPr>
                        <a:t>      Unemployed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+mn-lt"/>
                        </a:rPr>
                        <a:t>8.3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+mn-lt"/>
                        </a:rPr>
                        <a:t>   Not in labor force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+mn-lt"/>
                        </a:rPr>
                        <a:t>93.7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1597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Anatomy of Unemployment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533400" y="1020762"/>
            <a:ext cx="8153400" cy="2332038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  <a:defRPr/>
            </a:pPr>
            <a:r>
              <a:rPr lang="en-US" dirty="0"/>
              <a:t>Employed person is one who during the reference week:</a:t>
            </a:r>
          </a:p>
          <a:p>
            <a:pPr marL="685800" lvl="1" indent="-342900">
              <a:lnSpc>
                <a:spcPct val="90000"/>
              </a:lnSpc>
              <a:buFontTx/>
              <a:buAutoNum type="arabicPeriod"/>
              <a:defRPr/>
            </a:pPr>
            <a:r>
              <a:rPr lang="en-US" dirty="0"/>
              <a:t>Did at least one hour of work for pay in the last week</a:t>
            </a:r>
          </a:p>
          <a:p>
            <a:pPr marL="685800" lvl="1" indent="-342900">
              <a:lnSpc>
                <a:spcPct val="90000"/>
              </a:lnSpc>
              <a:buFontTx/>
              <a:buAutoNum type="arabicPeriod"/>
              <a:defRPr/>
            </a:pPr>
            <a:r>
              <a:rPr lang="en-US" dirty="0"/>
              <a:t>Worked at least 15 hours as an unpaid worker for an enterprise owned by a family member   </a:t>
            </a:r>
            <a:r>
              <a:rPr lang="en-US" u="sng" dirty="0"/>
              <a:t>OR</a:t>
            </a:r>
            <a:endParaRPr lang="en-US" dirty="0"/>
          </a:p>
          <a:p>
            <a:pPr marL="685800" lvl="1" indent="-342900">
              <a:lnSpc>
                <a:spcPct val="90000"/>
              </a:lnSpc>
              <a:buFontTx/>
              <a:buAutoNum type="arabicPeriod"/>
              <a:defRPr/>
            </a:pPr>
            <a:r>
              <a:rPr lang="en-US" dirty="0"/>
              <a:t>Was not working, but only temporarily absent from work (ex. vacation or maturity leave)</a:t>
            </a:r>
          </a:p>
        </p:txBody>
      </p:sp>
      <p:sp>
        <p:nvSpPr>
          <p:cNvPr id="7" name="Rectangle 6"/>
          <p:cNvSpPr/>
          <p:nvPr/>
        </p:nvSpPr>
        <p:spPr>
          <a:xfrm>
            <a:off x="1066800" y="6172200"/>
            <a:ext cx="7315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Source: Bureau of Labor Statistics</a:t>
            </a:r>
            <a:endParaRPr lang="en-US" sz="1400" dirty="0">
              <a:effectLst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7312394"/>
              </p:ext>
            </p:extLst>
          </p:nvPr>
        </p:nvGraphicFramePr>
        <p:xfrm>
          <a:off x="1066800" y="3657600"/>
          <a:ext cx="7010400" cy="24942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206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4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481">
                <a:tc gridSpan="2">
                  <a:txBody>
                    <a:bodyPr/>
                    <a:lstStyle/>
                    <a:p>
                      <a:r>
                        <a:rPr lang="en-US" sz="1800" b="1" dirty="0">
                          <a:latin typeface="+mn-lt"/>
                        </a:rPr>
                        <a:t>Table 7-1: U.S. Labor Force and Unemployment, 2015</a:t>
                      </a:r>
                    </a:p>
                    <a:p>
                      <a:r>
                        <a:rPr lang="en-US" sz="1800" b="0" dirty="0">
                          <a:latin typeface="+mn-lt"/>
                        </a:rPr>
                        <a:t>(Millions of Persons 16 Years and Over)</a:t>
                      </a:r>
                      <a:endParaRPr lang="en-US" sz="1800" b="0" dirty="0">
                        <a:effectLst/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+mn-lt"/>
                        </a:rPr>
                        <a:t>Working-age</a:t>
                      </a:r>
                      <a:r>
                        <a:rPr lang="en-US" baseline="0" dirty="0">
                          <a:latin typeface="+mn-lt"/>
                        </a:rPr>
                        <a:t> population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+mn-lt"/>
                        </a:rPr>
                        <a:t>250.8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+mn-lt"/>
                        </a:rPr>
                        <a:t>  Labor force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+mn-lt"/>
                        </a:rPr>
                        <a:t>157.1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+mn-lt"/>
                        </a:rPr>
                        <a:t>      Employed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+mn-lt"/>
                        </a:rPr>
                        <a:t>148.8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+mn-lt"/>
                        </a:rPr>
                        <a:t>      Unemployed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+mn-lt"/>
                        </a:rPr>
                        <a:t>8.3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+mn-lt"/>
                        </a:rPr>
                        <a:t>   Not in labor force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+mn-lt"/>
                        </a:rPr>
                        <a:t>93.7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6662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Unemployment Pool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341313" indent="-341313">
              <a:buFont typeface="Arial" charset="0"/>
              <a:buChar char="•"/>
              <a:defRPr/>
            </a:pPr>
            <a:r>
              <a:rPr lang="en-US" dirty="0"/>
              <a:t>At any point in time there is a given number (pool) of unemployed people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There are flows in and out of the unemployment pool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533400" y="2590800"/>
            <a:ext cx="8153400" cy="2834640"/>
          </a:xfrm>
        </p:spPr>
        <p:txBody>
          <a:bodyPr/>
          <a:lstStyle/>
          <a:p>
            <a:pPr marL="395288" indent="-395288">
              <a:buFont typeface="Arial" charset="0"/>
              <a:buChar char="•"/>
              <a:defRPr/>
            </a:pPr>
            <a:r>
              <a:rPr lang="en-US" dirty="0"/>
              <a:t>A person can become unemployed for one of four reasons:</a:t>
            </a:r>
          </a:p>
          <a:p>
            <a:pPr marL="860425" lvl="2" indent="-396875">
              <a:buFontTx/>
              <a:buAutoNum type="arabicPeriod"/>
              <a:defRPr/>
            </a:pPr>
            <a:r>
              <a:rPr lang="en-US" sz="2000" dirty="0"/>
              <a:t>He/she may be a new entrant or reentrant into the LF</a:t>
            </a:r>
          </a:p>
          <a:p>
            <a:pPr marL="860425" lvl="2" indent="-396875">
              <a:buFontTx/>
              <a:buAutoNum type="arabicPeriod"/>
              <a:defRPr/>
            </a:pPr>
            <a:r>
              <a:rPr lang="en-US" sz="2000" dirty="0"/>
              <a:t>The person may quit a job in order to look for other employment and may register as unemployed while searching</a:t>
            </a:r>
          </a:p>
          <a:p>
            <a:pPr marL="860425" lvl="2" indent="-396875">
              <a:buFontTx/>
              <a:buAutoNum type="arabicPeriod"/>
              <a:defRPr/>
            </a:pPr>
            <a:r>
              <a:rPr lang="en-US" sz="2000" dirty="0"/>
              <a:t>The person may be laid off</a:t>
            </a:r>
          </a:p>
          <a:p>
            <a:pPr marL="860425" lvl="2" indent="-396875">
              <a:buFontTx/>
              <a:buAutoNum type="arabicPeriod"/>
              <a:defRPr/>
            </a:pPr>
            <a:r>
              <a:rPr lang="en-US" sz="2000" dirty="0"/>
              <a:t>The worker may lose a job (fired or firm closes)</a:t>
            </a:r>
          </a:p>
        </p:txBody>
      </p:sp>
    </p:spTree>
    <p:extLst>
      <p:ext uri="{BB962C8B-B14F-4D97-AF65-F5344CB8AC3E}">
        <p14:creationId xmlns:p14="http://schemas.microsoft.com/office/powerpoint/2010/main" val="3716487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Unemployment Pool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533400" y="1066800"/>
            <a:ext cx="8153400" cy="22098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dirty="0"/>
              <a:t>There are three ways of moving out of the unemployment pool:</a:t>
            </a:r>
          </a:p>
          <a:p>
            <a:pPr marL="682625" lvl="2" indent="-341313">
              <a:buFontTx/>
              <a:buAutoNum type="arabicPeriod"/>
              <a:defRPr/>
            </a:pPr>
            <a:r>
              <a:rPr lang="en-US" sz="2000" dirty="0"/>
              <a:t>A person may be hired into a new job</a:t>
            </a:r>
          </a:p>
          <a:p>
            <a:pPr marL="682625" lvl="2" indent="-341313">
              <a:buFontTx/>
              <a:buAutoNum type="arabicPeriod"/>
              <a:defRPr/>
            </a:pPr>
            <a:r>
              <a:rPr lang="en-US" sz="2000" dirty="0"/>
              <a:t>Someone laid off may be recalled </a:t>
            </a:r>
          </a:p>
          <a:p>
            <a:pPr marL="682625" lvl="2" indent="-341313">
              <a:buFontTx/>
              <a:buAutoNum type="arabicPeriod"/>
              <a:defRPr/>
            </a:pPr>
            <a:r>
              <a:rPr lang="en-US" sz="2000" dirty="0"/>
              <a:t>An unemployed person may stop looking for a job, and thus move out of the labor force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533400" y="3471928"/>
            <a:ext cx="8153400" cy="762000"/>
          </a:xfrm>
        </p:spPr>
        <p:txBody>
          <a:bodyPr/>
          <a:lstStyle/>
          <a:p>
            <a:pPr marL="341313" indent="-341313">
              <a:buFont typeface="Arial" charset="0"/>
              <a:buChar char="•"/>
              <a:defRPr/>
            </a:pPr>
            <a:r>
              <a:rPr lang="en-US" dirty="0"/>
              <a:t>Unemployment is rising when more people are entering the pool than leaving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533400" y="4429256"/>
            <a:ext cx="8153400" cy="1285744"/>
          </a:xfrm>
        </p:spPr>
        <p:txBody>
          <a:bodyPr/>
          <a:lstStyle/>
          <a:p>
            <a:pPr marL="395288" indent="-395288">
              <a:buFont typeface="Arial" charset="0"/>
              <a:buChar char="•"/>
              <a:defRPr/>
            </a:pPr>
            <a:r>
              <a:rPr lang="en-US" dirty="0"/>
              <a:t>Job losses account for half of new unemployment; voluntary separations, new entrants, and reentrants into the LF account for the other half</a:t>
            </a:r>
          </a:p>
        </p:txBody>
      </p:sp>
    </p:spTree>
    <p:extLst>
      <p:ext uri="{BB962C8B-B14F-4D97-AF65-F5344CB8AC3E}">
        <p14:creationId xmlns:p14="http://schemas.microsoft.com/office/powerpoint/2010/main" val="2797290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Variation in Unemployment Across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en-US" dirty="0"/>
              <a:t>The aggregate unemployment rate tells us the share of the labor force that is unemployed</a:t>
            </a:r>
            <a:endParaRPr lang="en-US" alt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533400" y="1905000"/>
            <a:ext cx="8153400" cy="2667000"/>
          </a:xfrm>
        </p:spPr>
        <p:txBody>
          <a:bodyPr/>
          <a:lstStyle/>
          <a:p>
            <a:r>
              <a:rPr lang="en-US" altLang="en-US" dirty="0"/>
              <a:t>The aggregate number conceals wide variations across various segments of the population</a:t>
            </a:r>
          </a:p>
          <a:p>
            <a:pPr lvl="1"/>
            <a:r>
              <a:rPr lang="en-US" altLang="en-US" dirty="0"/>
              <a:t>Teenagers have much higher unemployment rates than older workers</a:t>
            </a:r>
          </a:p>
          <a:p>
            <a:pPr lvl="1"/>
            <a:r>
              <a:rPr lang="en-US" altLang="en-US" dirty="0"/>
              <a:t>Black unemployment is higher than that of their white cohorts</a:t>
            </a:r>
          </a:p>
          <a:p>
            <a:pPr lvl="1"/>
            <a:r>
              <a:rPr lang="en-US" altLang="en-US" dirty="0"/>
              <a:t>Female unemployment was higher than male unemployment through the 1970s, but now lower than male unemployment</a:t>
            </a:r>
          </a:p>
          <a:p>
            <a:endParaRPr lang="en-US" alt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>
          <a:xfrm>
            <a:off x="533400" y="4542452"/>
            <a:ext cx="8153400" cy="1858347"/>
          </a:xfrm>
        </p:spPr>
        <p:txBody>
          <a:bodyPr/>
          <a:lstStyle/>
          <a:p>
            <a:r>
              <a:rPr lang="en-US" altLang="en-US" dirty="0"/>
              <a:t>The relationship between the aggregate unemployment rate, u, and that of groups is:                                            (1), where </a:t>
            </a:r>
            <a:r>
              <a:rPr lang="en-US" altLang="en-US" dirty="0" err="1"/>
              <a:t>w</a:t>
            </a:r>
            <a:r>
              <a:rPr lang="en-US" altLang="en-US" baseline="-25000" dirty="0" err="1"/>
              <a:t>i</a:t>
            </a:r>
            <a:r>
              <a:rPr lang="en-US" altLang="en-US" dirty="0"/>
              <a:t> are the fraction of the civilian LF that falls within a specific group</a:t>
            </a:r>
          </a:p>
        </p:txBody>
      </p:sp>
      <p:graphicFrame>
        <p:nvGraphicFramePr>
          <p:cNvPr id="1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0962087"/>
              </p:ext>
            </p:extLst>
          </p:nvPr>
        </p:nvGraphicFramePr>
        <p:xfrm>
          <a:off x="3962400" y="4953000"/>
          <a:ext cx="2971800" cy="4178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Equation" r:id="rId3" imgW="1625600" imgH="228600" progId="Equation.3">
                  <p:embed/>
                </p:oleObj>
              </mc:Choice>
              <mc:Fallback>
                <p:oleObj name="Equation" r:id="rId3" imgW="1625600" imgH="228600" progId="Equation.3">
                  <p:embed/>
                  <p:pic>
                    <p:nvPicPr>
                      <p:cNvPr id="1331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4953000"/>
                        <a:ext cx="2971800" cy="4178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36178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Variation in Unemployment Across Groups</a:t>
            </a:r>
            <a:endParaRPr lang="en-US" dirty="0"/>
          </a:p>
        </p:txBody>
      </p:sp>
      <p:pic>
        <p:nvPicPr>
          <p:cNvPr id="11" name="Picture 10" descr="This first graph shows the unemployment rate of the total civilian labor force, age 16+, since 1948, and how it changes over time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184" y="1318260"/>
            <a:ext cx="3395472" cy="1859280"/>
          </a:xfrm>
          <a:prstGeom prst="rect">
            <a:avLst/>
          </a:prstGeom>
        </p:spPr>
      </p:pic>
      <p:pic>
        <p:nvPicPr>
          <p:cNvPr id="12" name="Picture 11" descr="This second graph compares the females and males in the total labor force, age 16+, over the same time. At many times the unemployment rate is higher for women than for men, but since approximately 1978 they have been very similar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000" y="1318260"/>
            <a:ext cx="3401568" cy="1859280"/>
          </a:xfrm>
          <a:prstGeom prst="rect">
            <a:avLst/>
          </a:prstGeom>
        </p:spPr>
      </p:pic>
      <p:pic>
        <p:nvPicPr>
          <p:cNvPr id="13" name="Picture 12" descr="The third graph compares the unemployment rate over time between ages 16-19 and ages 20+. The rate for 20+ is signficantly lower than the 16-19 group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184" y="3657600"/>
            <a:ext cx="3419856" cy="1859280"/>
          </a:xfrm>
          <a:prstGeom prst="rect">
            <a:avLst/>
          </a:prstGeom>
        </p:spPr>
      </p:pic>
      <p:pic>
        <p:nvPicPr>
          <p:cNvPr id="14" name="Picture 13" descr="The final graph compares the unemployment rate broken out by white and black workers over time. The rate for black workers is considerably higher than white workers.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8616" y="3657600"/>
            <a:ext cx="3425952" cy="185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83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Cyclical and Frictional Unemployment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533400" y="1066800"/>
            <a:ext cx="8153400" cy="2743200"/>
          </a:xfrm>
        </p:spPr>
        <p:txBody>
          <a:bodyPr/>
          <a:lstStyle/>
          <a:p>
            <a:pPr marL="0" indent="0">
              <a:buNone/>
            </a:pPr>
            <a:r>
              <a:rPr lang="en-US" u="sng" dirty="0"/>
              <a:t>Frictional unemployment</a:t>
            </a:r>
            <a:r>
              <a:rPr lang="en-US" dirty="0"/>
              <a:t> is the unemployment that exists when the economy is at full employment</a:t>
            </a:r>
          </a:p>
          <a:p>
            <a:pPr lvl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dirty="0"/>
              <a:t>Results from the structure of the labor market, including:</a:t>
            </a:r>
          </a:p>
          <a:p>
            <a:pPr lvl="2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/>
              <a:t>The nature of jobs in the economy</a:t>
            </a:r>
          </a:p>
          <a:p>
            <a:pPr lvl="2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/>
              <a:t>Social habits </a:t>
            </a:r>
          </a:p>
          <a:p>
            <a:pPr lvl="2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/>
              <a:t>Labor market institutions</a:t>
            </a:r>
          </a:p>
          <a:p>
            <a:pPr marL="114300" indent="0" algn="ctr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sz="2000" i="1" dirty="0">
                <a:sym typeface="Symbol" panose="05050102010706020507" pitchFamily="18" charset="2"/>
              </a:rPr>
              <a:t>Frictional unemployment rate = natural rate of unemployment</a:t>
            </a:r>
          </a:p>
          <a:p>
            <a:pPr marL="914400" lvl="2" indent="0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533400" y="3810000"/>
            <a:ext cx="8153400" cy="1981200"/>
          </a:xfrm>
        </p:spPr>
        <p:txBody>
          <a:bodyPr/>
          <a:lstStyle/>
          <a:p>
            <a:pPr marL="0" indent="0">
              <a:buNone/>
            </a:pPr>
            <a:r>
              <a:rPr lang="en-US" u="sng" dirty="0">
                <a:sym typeface="Symbol" panose="05050102010706020507" pitchFamily="18" charset="2"/>
              </a:rPr>
              <a:t>Cyclical unemployment</a:t>
            </a:r>
            <a:r>
              <a:rPr lang="en-US" dirty="0">
                <a:sym typeface="Symbol" panose="05050102010706020507" pitchFamily="18" charset="2"/>
              </a:rPr>
              <a:t> is unemployment in excess of frictional unemployment</a:t>
            </a:r>
          </a:p>
          <a:p>
            <a:pPr lvl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dirty="0">
                <a:sym typeface="Symbol" panose="05050102010706020507" pitchFamily="18" charset="2"/>
              </a:rPr>
              <a:t>Occurs when output is below the full employment level</a:t>
            </a:r>
          </a:p>
          <a:p>
            <a:pPr lvl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dirty="0">
                <a:sym typeface="Symbol" panose="05050102010706020507" pitchFamily="18" charset="2"/>
              </a:rPr>
              <a:t>The presence of cyclical unemployment indicates a downturn in the economy</a:t>
            </a:r>
          </a:p>
        </p:txBody>
      </p:sp>
    </p:spTree>
    <p:extLst>
      <p:ext uri="{BB962C8B-B14F-4D97-AF65-F5344CB8AC3E}">
        <p14:creationId xmlns:p14="http://schemas.microsoft.com/office/powerpoint/2010/main" val="1547702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Labor Market 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en-US" dirty="0"/>
              <a:t>Labor market turnover, flows into and out of unemployment and employment and between jobs, is large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dirty="0"/>
              <a:t>Table 7-2 shows the average of monthly flows in 2012 into and out of employment within the manufacturing sector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783186"/>
              </p:ext>
            </p:extLst>
          </p:nvPr>
        </p:nvGraphicFramePr>
        <p:xfrm>
          <a:off x="1524000" y="3581400"/>
          <a:ext cx="6096000" cy="17526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Table 7-2 Labor Turnover Rates in Manufacturing, 2015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(Per 100 Employees; Average of Monthly Data)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Accessions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Separations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Quits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Layoffs*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524000" y="5334000"/>
            <a:ext cx="6096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+mj-lt"/>
              </a:rPr>
              <a:t>*Includes involuntary separations.</a:t>
            </a:r>
          </a:p>
          <a:p>
            <a:endParaRPr lang="en-US" sz="1600" dirty="0">
              <a:latin typeface="+mj-lt"/>
            </a:endParaRPr>
          </a:p>
          <a:p>
            <a:r>
              <a:rPr lang="en-US" sz="1600" dirty="0">
                <a:latin typeface="+mj-lt"/>
              </a:rPr>
              <a:t>Source: Bureau of Labor Statistics, Job Openings and Labor Turnover Survey.</a:t>
            </a:r>
            <a:endParaRPr lang="en-US" sz="1600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85390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Duration of Unemployment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en-US" dirty="0"/>
              <a:t>Another issue to consider when examining unemployment is the duration of unemployment spells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dirty="0"/>
              <a:t>A spell of unemployment is a period in which an individual remains continuously unemployed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533400" y="2880360"/>
            <a:ext cx="8153400" cy="853122"/>
          </a:xfrm>
        </p:spPr>
        <p:txBody>
          <a:bodyPr/>
          <a:lstStyle/>
          <a:p>
            <a:r>
              <a:rPr lang="en-US" altLang="en-US" dirty="0"/>
              <a:t>The duration of unemployment is the average length of time a person remains unemployed</a:t>
            </a:r>
          </a:p>
        </p:txBody>
      </p:sp>
    </p:spTree>
    <p:extLst>
      <p:ext uri="{BB962C8B-B14F-4D97-AF65-F5344CB8AC3E}">
        <p14:creationId xmlns:p14="http://schemas.microsoft.com/office/powerpoint/2010/main" val="3060170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7-3: Unemployment by Duration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635695"/>
              </p:ext>
            </p:extLst>
          </p:nvPr>
        </p:nvGraphicFramePr>
        <p:xfrm>
          <a:off x="457200" y="1066800"/>
          <a:ext cx="8305800" cy="422055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73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Length</a:t>
                      </a:r>
                      <a:r>
                        <a:rPr lang="en-US" sz="1600" b="1" baseline="0" dirty="0"/>
                        <a:t> of Unemployment, Weeks</a:t>
                      </a:r>
                      <a:endParaRPr lang="en-US" sz="1600" b="1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Percent of Unemployed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2006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2009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2015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3269">
                <a:tc>
                  <a:txBody>
                    <a:bodyPr/>
                    <a:lstStyle/>
                    <a:p>
                      <a:r>
                        <a:rPr lang="en-US" sz="1600" dirty="0"/>
                        <a:t>Less than 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37.3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22.2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28.9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3269">
                <a:tc>
                  <a:txBody>
                    <a:bodyPr/>
                    <a:lstStyle/>
                    <a:p>
                      <a:r>
                        <a:rPr lang="en-US" sz="1600" dirty="0"/>
                        <a:t>5-14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30.3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26.8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27.7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3269">
                <a:tc>
                  <a:txBody>
                    <a:bodyPr/>
                    <a:lstStyle/>
                    <a:p>
                      <a:r>
                        <a:rPr lang="en-US" sz="1600" dirty="0"/>
                        <a:t>15-26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14.7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19.5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15.3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3269">
                <a:tc>
                  <a:txBody>
                    <a:bodyPr/>
                    <a:lstStyle/>
                    <a:p>
                      <a:r>
                        <a:rPr lang="en-US" sz="1600" dirty="0"/>
                        <a:t>27-51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7.6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15.2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9.4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3269">
                <a:tc>
                  <a:txBody>
                    <a:bodyPr/>
                    <a:lstStyle/>
                    <a:p>
                      <a:r>
                        <a:rPr lang="en-US" sz="1600" dirty="0"/>
                        <a:t>52 and over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16.3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18.6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3269">
                <a:tc>
                  <a:txBody>
                    <a:bodyPr/>
                    <a:lstStyle/>
                    <a:p>
                      <a:r>
                        <a:rPr lang="en-US" sz="1600" dirty="0"/>
                        <a:t>Mean number of weeks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16.8 wk.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24.4 wk.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29.2 wk.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3269">
                <a:tc>
                  <a:txBody>
                    <a:bodyPr/>
                    <a:lstStyle/>
                    <a:p>
                      <a:r>
                        <a:rPr lang="en-US" sz="1600" dirty="0"/>
                        <a:t>Median number of weeks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8.3 wk.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15.1 wk.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11.6 wk.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3269">
                <a:tc>
                  <a:txBody>
                    <a:bodyPr/>
                    <a:lstStyle/>
                    <a:p>
                      <a:r>
                        <a:rPr lang="en-US" sz="1600" dirty="0"/>
                        <a:t>Unemployment</a:t>
                      </a:r>
                      <a:r>
                        <a:rPr lang="en-US" sz="1600" baseline="0" dirty="0"/>
                        <a:t> rate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4.6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5.3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457200" y="5485790"/>
            <a:ext cx="7315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Source: Bureau of Labor Statistics</a:t>
            </a:r>
            <a:endParaRPr lang="en-US" sz="1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31848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Determinants of the Natural 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533400" y="1066800"/>
            <a:ext cx="8153400" cy="1371600"/>
          </a:xfrm>
        </p:spPr>
        <p:txBody>
          <a:bodyPr/>
          <a:lstStyle/>
          <a:p>
            <a:r>
              <a:rPr lang="en-US" altLang="en-US" dirty="0"/>
              <a:t>The determinants of the natural rate of unemployment, u</a:t>
            </a:r>
            <a:r>
              <a:rPr lang="en-US" altLang="en-US" baseline="30000" dirty="0"/>
              <a:t>*</a:t>
            </a:r>
            <a:r>
              <a:rPr lang="en-US" altLang="en-US" dirty="0"/>
              <a:t>, can be thought of in terms of the </a:t>
            </a:r>
            <a:r>
              <a:rPr lang="en-US" altLang="en-US" u="sng" dirty="0"/>
              <a:t>duration</a:t>
            </a:r>
            <a:r>
              <a:rPr lang="en-US" altLang="en-US" dirty="0"/>
              <a:t> and </a:t>
            </a:r>
            <a:r>
              <a:rPr lang="en-US" altLang="en-US" u="sng" dirty="0"/>
              <a:t>frequency</a:t>
            </a:r>
            <a:r>
              <a:rPr lang="en-US" altLang="en-US" dirty="0"/>
              <a:t> of unemployment</a:t>
            </a:r>
            <a:endParaRPr lang="en-US" altLang="en-US" sz="2000" dirty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533400" y="2636838"/>
            <a:ext cx="8153400" cy="3687762"/>
          </a:xfrm>
        </p:spPr>
        <p:txBody>
          <a:bodyPr/>
          <a:lstStyle/>
          <a:p>
            <a:r>
              <a:rPr lang="en-US" altLang="en-US" dirty="0"/>
              <a:t>The duration of unemployment depends on cyclical factors and on the following structural characteristics of the labor market: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dirty="0"/>
              <a:t>The organization of the labor market, including the presence or absence of employment agencies, youth employment services, etc.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dirty="0"/>
              <a:t>The demographic makeup of the labor force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dirty="0"/>
              <a:t>The ability and desire of the unemployed to keep looking for a better job, which depends in part on the availability of unemployment benefits</a:t>
            </a:r>
          </a:p>
        </p:txBody>
      </p:sp>
    </p:spTree>
    <p:extLst>
      <p:ext uri="{BB962C8B-B14F-4D97-AF65-F5344CB8AC3E}">
        <p14:creationId xmlns:p14="http://schemas.microsoft.com/office/powerpoint/2010/main" val="3567424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Determinants of the Natural 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533400" y="1066800"/>
            <a:ext cx="8153400" cy="1219200"/>
          </a:xfrm>
        </p:spPr>
        <p:txBody>
          <a:bodyPr/>
          <a:lstStyle/>
          <a:p>
            <a:r>
              <a:rPr lang="en-US" altLang="en-US" dirty="0"/>
              <a:t>The determinants of the natural rate of unemployment, u</a:t>
            </a:r>
            <a:r>
              <a:rPr lang="en-US" altLang="en-US" baseline="30000" dirty="0"/>
              <a:t>*</a:t>
            </a:r>
            <a:r>
              <a:rPr lang="en-US" altLang="en-US" dirty="0"/>
              <a:t>, can be thought of in terms of the </a:t>
            </a:r>
            <a:r>
              <a:rPr lang="en-US" altLang="en-US" u="sng" dirty="0"/>
              <a:t>duration</a:t>
            </a:r>
            <a:r>
              <a:rPr lang="en-US" altLang="en-US" dirty="0"/>
              <a:t> and </a:t>
            </a:r>
            <a:r>
              <a:rPr lang="en-US" altLang="en-US" u="sng" dirty="0"/>
              <a:t>frequency</a:t>
            </a:r>
            <a:r>
              <a:rPr lang="en-US" altLang="en-US" dirty="0"/>
              <a:t> of unemployment</a:t>
            </a:r>
            <a:endParaRPr lang="en-US" altLang="en-US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533400" y="2392680"/>
            <a:ext cx="8153400" cy="777558"/>
          </a:xfrm>
        </p:spPr>
        <p:txBody>
          <a:bodyPr/>
          <a:lstStyle/>
          <a:p>
            <a:r>
              <a:rPr lang="en-US" altLang="en-US" dirty="0"/>
              <a:t>The frequency of unemployment is the average number of times per period that workers become unemployed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>
          <a:xfrm>
            <a:off x="533400" y="3276918"/>
            <a:ext cx="8153400" cy="190468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Two basic determinants of the frequency of unemployment: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dirty="0"/>
              <a:t>Variability of the demand for labor across different firms in the economy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dirty="0"/>
              <a:t>The rate at which new workers enter the labor force, since new potential workers begin as unemployed workers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>
          <a:xfrm>
            <a:off x="533400" y="5288280"/>
            <a:ext cx="8153400" cy="1112520"/>
          </a:xfrm>
        </p:spPr>
        <p:txBody>
          <a:bodyPr/>
          <a:lstStyle/>
          <a:p>
            <a:r>
              <a:rPr lang="en-US" altLang="en-US" dirty="0"/>
              <a:t>The determinants of duration and frequency of unemployment are the basic determinants of the natural rate of unemployment</a:t>
            </a:r>
          </a:p>
        </p:txBody>
      </p:sp>
    </p:spTree>
    <p:extLst>
      <p:ext uri="{BB962C8B-B14F-4D97-AF65-F5344CB8AC3E}">
        <p14:creationId xmlns:p14="http://schemas.microsoft.com/office/powerpoint/2010/main" val="1357210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Determinants of the Natural Rate</a:t>
            </a:r>
            <a:endParaRPr lang="en-US" dirty="0"/>
          </a:p>
        </p:txBody>
      </p:sp>
      <p:pic>
        <p:nvPicPr>
          <p:cNvPr id="6" name="Picture 5" descr="The figure is a time series of US unemployment rates between 1973 and 2015 with periods of recession noted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877" y="1219200"/>
            <a:ext cx="7998246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29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Estimates of the Natural 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/>
              <a:t>The equation for the natural rate of unemployment is similar to equation (1):								    (2)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Equation (2) says that the natural rate is the weighted average of the natural rates of unemployment of the subgroups in the LF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>
          <a:xfrm>
            <a:off x="533400" y="3352800"/>
            <a:ext cx="8153400" cy="1905000"/>
          </a:xfrm>
        </p:spPr>
        <p:txBody>
          <a:bodyPr/>
          <a:lstStyle/>
          <a:p>
            <a:pPr>
              <a:spcAft>
                <a:spcPts val="0"/>
              </a:spcAft>
              <a:defRPr/>
            </a:pPr>
            <a:r>
              <a:rPr lang="en-US" dirty="0"/>
              <a:t>Several adjustments are needed to account for:</a:t>
            </a:r>
          </a:p>
          <a:p>
            <a:pPr lvl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dirty="0"/>
              <a:t>Changing composition of the LF, including increasing share of teenagers</a:t>
            </a:r>
          </a:p>
          <a:p>
            <a:pPr lvl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dirty="0"/>
              <a:t>Changes in the fundamental determinants of the natural rate, including unemployment benefits</a:t>
            </a:r>
          </a:p>
        </p:txBody>
      </p:sp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6856648"/>
              </p:ext>
            </p:extLst>
          </p:nvPr>
        </p:nvGraphicFramePr>
        <p:xfrm>
          <a:off x="3048000" y="1404937"/>
          <a:ext cx="3211513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Equation" r:id="rId3" imgW="1688367" imgH="241195" progId="Equation.3">
                  <p:embed/>
                </p:oleObj>
              </mc:Choice>
              <mc:Fallback>
                <p:oleObj name="Equation" r:id="rId3" imgW="1688367" imgH="241195" progId="Equation.3">
                  <p:embed/>
                  <p:pic>
                    <p:nvPicPr>
                      <p:cNvPr id="2150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404937"/>
                        <a:ext cx="3211513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69236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Estimates of the Natural 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en-US" dirty="0"/>
              <a:t>The Congressional Budget Office (CBO) provides an official full-employment-unemployment rate estimate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dirty="0"/>
              <a:t>If actual unemployment rate is above natural rate, u &gt; u</a:t>
            </a:r>
            <a:r>
              <a:rPr lang="en-US" altLang="en-US" baseline="30000" dirty="0"/>
              <a:t>*</a:t>
            </a:r>
            <a:r>
              <a:rPr lang="en-US" altLang="en-US" dirty="0"/>
              <a:t> and Y &lt; Y</a:t>
            </a:r>
            <a:r>
              <a:rPr lang="en-US" altLang="en-US" baseline="30000" dirty="0"/>
              <a:t>*</a:t>
            </a:r>
            <a:endParaRPr lang="en-US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533400" y="2804160"/>
            <a:ext cx="8153400" cy="762000"/>
          </a:xfrm>
        </p:spPr>
        <p:txBody>
          <a:bodyPr/>
          <a:lstStyle/>
          <a:p>
            <a:r>
              <a:rPr lang="en-US" altLang="en-US" dirty="0"/>
              <a:t>If actual unemployment rate is below natural rate, u &lt; u</a:t>
            </a:r>
            <a:r>
              <a:rPr lang="en-US" altLang="en-US" baseline="30000" dirty="0"/>
              <a:t>*</a:t>
            </a:r>
            <a:r>
              <a:rPr lang="en-US" altLang="en-US" dirty="0"/>
              <a:t> and  Y &gt; Y</a:t>
            </a:r>
            <a:r>
              <a:rPr lang="en-US" altLang="en-US" baseline="30000" dirty="0"/>
              <a:t>*</a:t>
            </a:r>
            <a:endParaRPr lang="en-US" altLang="en-US" dirty="0"/>
          </a:p>
        </p:txBody>
      </p:sp>
      <p:pic>
        <p:nvPicPr>
          <p:cNvPr id="7" name="Picture 6" descr="The figure is a time series of US unemployment rates and the natural rate of unemployment between 1948 and 2015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800" y="3733800"/>
            <a:ext cx="5486400" cy="2929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16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219200"/>
          </a:xfrm>
        </p:spPr>
        <p:txBody>
          <a:bodyPr/>
          <a:lstStyle/>
          <a:p>
            <a:r>
              <a:rPr lang="en-US" dirty="0"/>
              <a:t>Hysteresis and the Rising Natural Rate of Unemployment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542731" y="1752600"/>
            <a:ext cx="8153400" cy="1295400"/>
          </a:xfrm>
        </p:spPr>
        <p:txBody>
          <a:bodyPr/>
          <a:lstStyle/>
          <a:p>
            <a:r>
              <a:rPr lang="en-US" altLang="en-US" dirty="0"/>
              <a:t>Between 1973 and 1988 the U.S. unemployment rate stayed well above the natural rate estimated using the demographic adjustment method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>
          <a:xfrm>
            <a:off x="542731" y="3063240"/>
            <a:ext cx="8153400" cy="1280160"/>
          </a:xfrm>
        </p:spPr>
        <p:txBody>
          <a:bodyPr/>
          <a:lstStyle/>
          <a:p>
            <a:r>
              <a:rPr lang="en-US" altLang="en-US" dirty="0"/>
              <a:t>Some economists argue that the unemployment rate over long periods cannot move too far from the natural rate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/>
              <a:t> the natural rate must have increased over this time period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>
          <a:xfrm>
            <a:off x="542731" y="4648200"/>
            <a:ext cx="8153400" cy="762000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/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42256183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219200"/>
          </a:xfrm>
        </p:spPr>
        <p:txBody>
          <a:bodyPr/>
          <a:lstStyle/>
          <a:p>
            <a:r>
              <a:rPr lang="en-US" dirty="0"/>
              <a:t>Hysteresis and the Rising Natural Rate of Unemployment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542731" y="1752600"/>
            <a:ext cx="8153400" cy="914400"/>
          </a:xfrm>
        </p:spPr>
        <p:txBody>
          <a:bodyPr/>
          <a:lstStyle/>
          <a:p>
            <a:r>
              <a:rPr lang="en-US" altLang="en-US" dirty="0"/>
              <a:t>One explanation is </a:t>
            </a:r>
            <a:r>
              <a:rPr lang="en-US" altLang="en-US" u="sng" dirty="0"/>
              <a:t>unemployment hysteresis</a:t>
            </a:r>
            <a:r>
              <a:rPr lang="en-US" altLang="en-US" dirty="0"/>
              <a:t>: extended periods of high unemployment raise the natural rate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>
          <a:xfrm>
            <a:off x="542731" y="2673220"/>
            <a:ext cx="8153400" cy="670560"/>
          </a:xfrm>
        </p:spPr>
        <p:txBody>
          <a:bodyPr/>
          <a:lstStyle/>
          <a:p>
            <a:r>
              <a:rPr lang="en-US" altLang="en-US" dirty="0"/>
              <a:t>Unemployed might become accustomed to not working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>
          <a:xfrm>
            <a:off x="542731" y="4213860"/>
            <a:ext cx="8153400" cy="1295400"/>
          </a:xfrm>
        </p:spPr>
        <p:txBody>
          <a:bodyPr/>
          <a:lstStyle/>
          <a:p>
            <a:r>
              <a:rPr lang="en-US" altLang="en-US" dirty="0"/>
              <a:t>Long unemployment spells might signal to firms that a worker is undesirable, and the firms might avoid hiring such workers</a:t>
            </a:r>
          </a:p>
        </p:txBody>
      </p:sp>
      <p:sp>
        <p:nvSpPr>
          <p:cNvPr id="7" name="Content Placeholder 7"/>
          <p:cNvSpPr>
            <a:spLocks noGrp="1"/>
          </p:cNvSpPr>
          <p:nvPr>
            <p:ph sz="quarter" idx="11"/>
          </p:nvPr>
        </p:nvSpPr>
        <p:spPr>
          <a:xfrm>
            <a:off x="542731" y="3343780"/>
            <a:ext cx="8153400" cy="847220"/>
          </a:xfrm>
        </p:spPr>
        <p:txBody>
          <a:bodyPr/>
          <a:lstStyle/>
          <a:p>
            <a:r>
              <a:rPr lang="en-US" altLang="en-US" dirty="0"/>
              <a:t>Unemployed could become discouraged and not vigorously seek work</a:t>
            </a:r>
          </a:p>
        </p:txBody>
      </p:sp>
    </p:spTree>
    <p:extLst>
      <p:ext uri="{BB962C8B-B14F-4D97-AF65-F5344CB8AC3E}">
        <p14:creationId xmlns:p14="http://schemas.microsoft.com/office/powerpoint/2010/main" val="22343872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Unemployment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533400" y="1066800"/>
            <a:ext cx="8153400" cy="1600200"/>
          </a:xfrm>
        </p:spPr>
        <p:txBody>
          <a:bodyPr/>
          <a:lstStyle/>
          <a:p>
            <a:pPr>
              <a:spcAft>
                <a:spcPts val="0"/>
              </a:spcAft>
              <a:defRPr/>
            </a:pPr>
            <a:r>
              <a:rPr lang="en-US" dirty="0"/>
              <a:t>Unemployment benefits increase the rate of unemployment in two ways:</a:t>
            </a:r>
          </a:p>
          <a:p>
            <a:pPr marL="736600" lvl="2" indent="-341313">
              <a:spcAft>
                <a:spcPts val="0"/>
              </a:spcAft>
              <a:buFontTx/>
              <a:buAutoNum type="arabicPeriod"/>
              <a:defRPr/>
            </a:pPr>
            <a:r>
              <a:rPr lang="en-US" sz="2000" dirty="0"/>
              <a:t>Unemployment benefits allow for longer job searches</a:t>
            </a:r>
          </a:p>
          <a:p>
            <a:pPr marL="736600" lvl="2" indent="-341313">
              <a:spcAft>
                <a:spcPts val="0"/>
              </a:spcAft>
              <a:buFontTx/>
              <a:buAutoNum type="arabicPeriod"/>
              <a:defRPr/>
            </a:pPr>
            <a:r>
              <a:rPr lang="en-US" sz="2000" dirty="0"/>
              <a:t>Lessens the severity of being in and out of jobs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533400" y="2689860"/>
            <a:ext cx="8153400" cy="792480"/>
          </a:xfrm>
        </p:spPr>
        <p:txBody>
          <a:bodyPr/>
          <a:lstStyle/>
          <a:p>
            <a:r>
              <a:rPr lang="en-US" dirty="0"/>
              <a:t>Unemployment benefits increase the measured unemployment rate through </a:t>
            </a:r>
            <a:r>
              <a:rPr lang="en-US" u="sng" dirty="0"/>
              <a:t>reporting effects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>
          <a:xfrm>
            <a:off x="533400" y="3507454"/>
            <a:ext cx="8153400" cy="1521745"/>
          </a:xfrm>
        </p:spPr>
        <p:txBody>
          <a:bodyPr/>
          <a:lstStyle/>
          <a:p>
            <a:r>
              <a:rPr lang="en-US" dirty="0"/>
              <a:t>In order to collect unemployment insurance, a person must be considered “in the labor force,” or actively seeking work </a:t>
            </a:r>
            <a:r>
              <a:rPr lang="en-US" dirty="0">
                <a:sym typeface="Symbol" pitchFamily="18" charset="2"/>
              </a:rPr>
              <a:t> some seek work even if they do not really want the job to be counted as unemployed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533400" y="5105400"/>
            <a:ext cx="8153400" cy="914400"/>
          </a:xfrm>
        </p:spPr>
        <p:txBody>
          <a:bodyPr/>
          <a:lstStyle/>
          <a:p>
            <a:r>
              <a:rPr lang="en-US" dirty="0">
                <a:sym typeface="Symbol" pitchFamily="18" charset="2"/>
              </a:rPr>
              <a:t>One estimate suggests that reporting effects raise the unemployment rate by about half a percentage point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904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Costs of Unemployment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533400" y="1066800"/>
            <a:ext cx="8153400" cy="1219200"/>
          </a:xfrm>
        </p:spPr>
        <p:txBody>
          <a:bodyPr/>
          <a:lstStyle/>
          <a:p>
            <a:r>
              <a:rPr lang="en-US" altLang="en-US" dirty="0"/>
              <a:t>Unemployed persons suffer both from their income loss and from the related social problems that long periods of unemployment cause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533400" y="2362200"/>
            <a:ext cx="8153400" cy="2803524"/>
          </a:xfrm>
        </p:spPr>
        <p:txBody>
          <a:bodyPr/>
          <a:lstStyle/>
          <a:p>
            <a:r>
              <a:rPr lang="en-US" altLang="en-US" u="sng" dirty="0"/>
              <a:t>Costs of cyclical unemployment</a:t>
            </a:r>
            <a:r>
              <a:rPr lang="en-US" altLang="en-US" dirty="0"/>
              <a:t>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dirty="0" err="1"/>
              <a:t>Okun’s</a:t>
            </a:r>
            <a:r>
              <a:rPr lang="en-US" altLang="en-US" dirty="0"/>
              <a:t> law tells us that every 1 point increase in unemployment reduces output by 2 % points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dirty="0"/>
              <a:t>Distributional impact of unemployment may be more dire for some groups than others (Ex. Teenagers vs. older workers)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dirty="0"/>
              <a:t>In addition to lost output from unemployment, there is reduced tax revenues</a:t>
            </a:r>
            <a:endParaRPr lang="en-US" altLang="en-US" u="sng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533400" y="5334000"/>
            <a:ext cx="8153400" cy="914400"/>
          </a:xfrm>
        </p:spPr>
        <p:txBody>
          <a:bodyPr/>
          <a:lstStyle/>
          <a:p>
            <a:r>
              <a:rPr lang="en-US" altLang="en-US" u="sng" dirty="0"/>
              <a:t>Social costs of unemployment</a:t>
            </a:r>
            <a:r>
              <a:rPr lang="en-US" altLang="en-US" dirty="0"/>
              <a:t>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dirty="0"/>
              <a:t>Include increased divorce rates, suicide rates, and depression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797113"/>
      </p:ext>
    </p:extLst>
  </p:cSld>
  <p:clrMapOvr>
    <a:masterClrMapping/>
  </p:clrMapOvr>
</p:sld>
</file>

<file path=ppt/theme/theme1.xml><?xml version="1.0" encoding="utf-8"?>
<a:theme xmlns:a="http://schemas.openxmlformats.org/drawingml/2006/main" name="FIRST, BREAK, LAST slides 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Alternate FIRST, BREAK, LAST slides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lain BODY/MAIN CONTENT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Red bar footer BODY/MAIN CONTENT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PLAIN Section Divider, Quotes, Callouts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RED FOOTER Section Divider, Quotes, Callouts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LUE Section Divider, Quotes, Callouts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Plain_APPENDIX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Red Bar Footer_APPENDIX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MHHE_Accessible_PPT_Template-v3</Template>
  <TotalTime>1392</TotalTime>
  <Words>1672</Words>
  <Application>Microsoft Macintosh PowerPoint</Application>
  <PresentationFormat>On-screen Show (4:3)</PresentationFormat>
  <Paragraphs>201</Paragraphs>
  <Slides>23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9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41" baseType="lpstr">
      <vt:lpstr>Arial</vt:lpstr>
      <vt:lpstr>ArumSans Bold</vt:lpstr>
      <vt:lpstr>ArumSans Regular</vt:lpstr>
      <vt:lpstr>Calibri</vt:lpstr>
      <vt:lpstr>Helvetica</vt:lpstr>
      <vt:lpstr>Symbol</vt:lpstr>
      <vt:lpstr>Vectipede Rg</vt:lpstr>
      <vt:lpstr>Wingdings</vt:lpstr>
      <vt:lpstr>FIRST, BREAK, LAST slides </vt:lpstr>
      <vt:lpstr>Alternate FIRST, BREAK, LAST slides</vt:lpstr>
      <vt:lpstr>Plain BODY/MAIN CONTENT</vt:lpstr>
      <vt:lpstr>Red bar footer BODY/MAIN CONTENT</vt:lpstr>
      <vt:lpstr>PLAIN Section Divider, Quotes, Callouts</vt:lpstr>
      <vt:lpstr>RED FOOTER Section Divider, Quotes, Callouts</vt:lpstr>
      <vt:lpstr>BLUE Section Divider, Quotes, Callouts</vt:lpstr>
      <vt:lpstr>Plain_APPENDIX</vt:lpstr>
      <vt:lpstr>Red Bar Footer_APPENDIX</vt:lpstr>
      <vt:lpstr>Equation</vt:lpstr>
      <vt:lpstr>Chapter 7</vt:lpstr>
      <vt:lpstr>Introduction</vt:lpstr>
      <vt:lpstr>The Beveridge Curve</vt:lpstr>
      <vt:lpstr>The Anatomy of Unemployment</vt:lpstr>
      <vt:lpstr>The Anatomy of Unemployment</vt:lpstr>
      <vt:lpstr>The Anatomy of Unemployment</vt:lpstr>
      <vt:lpstr>The Unemployment Pool</vt:lpstr>
      <vt:lpstr>The Unemployment Pool</vt:lpstr>
      <vt:lpstr>Variation in Unemployment Across Groups</vt:lpstr>
      <vt:lpstr>Variation in Unemployment Across Groups</vt:lpstr>
      <vt:lpstr>Cyclical and Frictional Unemployment</vt:lpstr>
      <vt:lpstr>Labor Market Flows</vt:lpstr>
      <vt:lpstr>Duration of Unemployment</vt:lpstr>
      <vt:lpstr>Table 7-3: Unemployment by Duration</vt:lpstr>
      <vt:lpstr>Determinants of the Natural Rate</vt:lpstr>
      <vt:lpstr>Determinants of the Natural Rate</vt:lpstr>
      <vt:lpstr>Determinants of the Natural Rate</vt:lpstr>
      <vt:lpstr>Estimates of the Natural Rate</vt:lpstr>
      <vt:lpstr>Estimates of the Natural Rate</vt:lpstr>
      <vt:lpstr>Hysteresis and the Rising Natural Rate of Unemployment</vt:lpstr>
      <vt:lpstr>Hysteresis and the Rising Natural Rate of Unemployment</vt:lpstr>
      <vt:lpstr>Unemployment Benefits</vt:lpstr>
      <vt:lpstr>The Costs of Unemployment</vt:lpstr>
    </vt:vector>
  </TitlesOfParts>
  <Company>The McGraw-Hill Companies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Kassens, Alice</dc:creator>
  <cp:lastModifiedBy>Razan Abdulfatah</cp:lastModifiedBy>
  <cp:revision>45</cp:revision>
  <dcterms:created xsi:type="dcterms:W3CDTF">2017-07-13T12:05:24Z</dcterms:created>
  <dcterms:modified xsi:type="dcterms:W3CDTF">2019-11-16T14:26:55Z</dcterms:modified>
</cp:coreProperties>
</file>